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2" r:id="rId2"/>
  </p:sldIdLst>
  <p:sldSz cx="25201563" cy="43205400"/>
  <p:notesSz cx="24742775" cy="427418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1pPr>
    <a:lvl2pPr marL="457200"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2pPr>
    <a:lvl3pPr marL="914400"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3pPr>
    <a:lvl4pPr marL="1371600"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4pPr>
    <a:lvl5pPr marL="1828800" algn="l" rtl="0" eaLnBrk="0" fontAlgn="base" hangingPunct="0">
      <a:spcBef>
        <a:spcPct val="0"/>
      </a:spcBef>
      <a:spcAft>
        <a:spcPct val="0"/>
      </a:spcAft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5pPr>
    <a:lvl6pPr marL="2286000" algn="l" defTabSz="914400" rtl="0" eaLnBrk="1" latinLnBrk="0" hangingPunct="1"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6pPr>
    <a:lvl7pPr marL="2743200" algn="l" defTabSz="914400" rtl="0" eaLnBrk="1" latinLnBrk="0" hangingPunct="1"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7pPr>
    <a:lvl8pPr marL="3200400" algn="l" defTabSz="914400" rtl="0" eaLnBrk="1" latinLnBrk="0" hangingPunct="1"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8pPr>
    <a:lvl9pPr marL="3657600" algn="l" defTabSz="914400" rtl="0" eaLnBrk="1" latinLnBrk="0" hangingPunct="1">
      <a:defRPr sz="2900" b="1" kern="1200">
        <a:solidFill>
          <a:schemeClr val="tx1"/>
        </a:solidFill>
        <a:latin typeface="FreesiaDSE" pitchFamily="34" charset="0"/>
        <a:ea typeface="+mn-ea"/>
        <a:cs typeface="FreesiaUPC" pitchFamily="34" charset="-34"/>
      </a:defRPr>
    </a:lvl9pPr>
  </p:defaultTextStyle>
  <p:extLst>
    <p:ext uri="{EFAFB233-063F-42B5-8137-9DF3F51BA10A}">
      <p15:sldGuideLst xmlns:p15="http://schemas.microsoft.com/office/powerpoint/2012/main">
        <p15:guide id="1" orient="horz" pos="5208">
          <p15:clr>
            <a:srgbClr val="A4A3A4"/>
          </p15:clr>
        </p15:guide>
        <p15:guide id="2" orient="horz" pos="26457">
          <p15:clr>
            <a:srgbClr val="A4A3A4"/>
          </p15:clr>
        </p15:guide>
        <p15:guide id="3" orient="horz" pos="3075">
          <p15:clr>
            <a:srgbClr val="A4A3A4"/>
          </p15:clr>
        </p15:guide>
        <p15:guide id="4" orient="horz" pos="711">
          <p15:clr>
            <a:srgbClr val="A4A3A4"/>
          </p15:clr>
        </p15:guide>
        <p15:guide id="5" orient="horz" pos="6010">
          <p15:clr>
            <a:srgbClr val="A4A3A4"/>
          </p15:clr>
        </p15:guide>
        <p15:guide id="6" orient="horz" pos="5491">
          <p15:clr>
            <a:srgbClr val="A4A3A4"/>
          </p15:clr>
        </p15:guide>
        <p15:guide id="7" pos="588">
          <p15:clr>
            <a:srgbClr val="A4A3A4"/>
          </p15:clr>
        </p15:guide>
        <p15:guide id="8" pos="5226">
          <p15:clr>
            <a:srgbClr val="A4A3A4"/>
          </p15:clr>
        </p15:guide>
        <p15:guide id="9" pos="5619">
          <p15:clr>
            <a:srgbClr val="A4A3A4"/>
          </p15:clr>
        </p15:guide>
        <p15:guide id="10" pos="10256">
          <p15:clr>
            <a:srgbClr val="A4A3A4"/>
          </p15:clr>
        </p15:guide>
        <p15:guide id="11" pos="10649">
          <p15:clr>
            <a:srgbClr val="A4A3A4"/>
          </p15:clr>
        </p15:guide>
        <p15:guide id="12" pos="15287">
          <p15:clr>
            <a:srgbClr val="A4A3A4"/>
          </p15:clr>
        </p15:guide>
        <p15:guide id="13" pos="15089">
          <p15:clr>
            <a:srgbClr val="A4A3A4"/>
          </p15:clr>
        </p15:guide>
        <p15:guide id="14" pos="581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3466">
          <p15:clr>
            <a:srgbClr val="A4A3A4"/>
          </p15:clr>
        </p15:guide>
        <p15:guide id="2" pos="77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00"/>
    <a:srgbClr val="FFFFCC"/>
    <a:srgbClr val="FF6699"/>
    <a:srgbClr val="FF66CC"/>
    <a:srgbClr val="004837"/>
    <a:srgbClr val="FF9933"/>
    <a:srgbClr val="003366"/>
    <a:srgbClr val="B51757"/>
    <a:srgbClr val="CCCCFF"/>
    <a:srgbClr val="C48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2770" autoAdjust="0"/>
    <p:restoredTop sz="95599" autoAdjust="0"/>
  </p:normalViewPr>
  <p:slideViewPr>
    <p:cSldViewPr>
      <p:cViewPr>
        <p:scale>
          <a:sx n="50" d="100"/>
          <a:sy n="50" d="100"/>
        </p:scale>
        <p:origin x="307" y="34"/>
      </p:cViewPr>
      <p:guideLst>
        <p:guide orient="horz" pos="5208"/>
        <p:guide orient="horz" pos="26457"/>
        <p:guide orient="horz" pos="3075"/>
        <p:guide orient="horz" pos="711"/>
        <p:guide orient="horz" pos="6010"/>
        <p:guide orient="horz" pos="5491"/>
        <p:guide pos="588"/>
        <p:guide pos="5226"/>
        <p:guide pos="5619"/>
        <p:guide pos="10256"/>
        <p:guide pos="10649"/>
        <p:guide pos="15287"/>
        <p:guide pos="15089"/>
        <p:guide pos="58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49" d="100"/>
          <a:sy n="49" d="100"/>
        </p:scale>
        <p:origin x="-2004" y="-90"/>
      </p:cViewPr>
      <p:guideLst>
        <p:guide orient="horz" pos="13466"/>
        <p:guide pos="778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06854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>
            <a:lvl1pPr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3885863" y="0"/>
            <a:ext cx="109537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>
            <a:lvl1pPr algn="r"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0600313"/>
            <a:ext cx="10685463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b" anchorCtr="0" compatLnSpc="1">
            <a:prstTxWarp prst="textNoShape">
              <a:avLst/>
            </a:prstTxWarp>
          </a:bodyPr>
          <a:lstStyle>
            <a:lvl1pPr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3885863" y="40600313"/>
            <a:ext cx="1095375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b" anchorCtr="0" compatLnSpc="1">
            <a:prstTxWarp prst="textNoShape">
              <a:avLst/>
            </a:prstTxWarp>
          </a:bodyPr>
          <a:lstStyle>
            <a:lvl1pPr algn="r"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fld id="{46835B2E-E0D6-470D-ACCD-D110247D02A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0732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0685463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>
            <a:lvl1pPr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3885863" y="0"/>
            <a:ext cx="109537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>
            <a:lvl1pPr algn="r"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646988" y="3194050"/>
            <a:ext cx="9329737" cy="15992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00400" y="20466050"/>
            <a:ext cx="18170525" cy="1918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600313"/>
            <a:ext cx="10685463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b" anchorCtr="0" compatLnSpc="1">
            <a:prstTxWarp prst="textNoShape">
              <a:avLst/>
            </a:prstTxWarp>
          </a:bodyPr>
          <a:lstStyle>
            <a:lvl1pPr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3885863" y="40600313"/>
            <a:ext cx="10953750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57110" tIns="178549" rIns="357110" bIns="178549" numCol="1" anchor="b" anchorCtr="0" compatLnSpc="1">
            <a:prstTxWarp prst="textNoShape">
              <a:avLst/>
            </a:prstTxWarp>
          </a:bodyPr>
          <a:lstStyle>
            <a:lvl1pPr algn="r" defTabSz="3578225">
              <a:defRPr sz="4800" b="0">
                <a:latin typeface="Times New Roman" pitchFamily="18" charset="0"/>
              </a:defRPr>
            </a:lvl1pPr>
          </a:lstStyle>
          <a:p>
            <a:pPr>
              <a:defRPr/>
            </a:pPr>
            <a:fld id="{04B6B4B8-FB92-4405-8F8B-C66FFABDACAD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52987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4C532-4C43-43E3-9CC7-6CAA4CA460DD}" type="slidenum">
              <a:rPr lang="en-AU" smtClean="0"/>
              <a:pPr/>
              <a:t>1</a:t>
            </a:fld>
            <a:endParaRPr lang="en-AU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96348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0713" y="13422313"/>
            <a:ext cx="21420137" cy="925988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79838" y="24482425"/>
            <a:ext cx="17641887" cy="110426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11F21F-7BD0-486B-8C40-608DEA3601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1339D4-264F-4A4A-894B-D9C0F4476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956213" y="3843338"/>
            <a:ext cx="5354637" cy="34563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90713" y="3843338"/>
            <a:ext cx="15913100" cy="34563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00DF1-A38F-461A-AAB4-273889648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4654C-F540-4643-977D-12EA8E8AFA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0725" y="27763788"/>
            <a:ext cx="21421725" cy="858043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0725" y="18311813"/>
            <a:ext cx="21421725" cy="94519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EC5D46-BB3E-4419-9916-4B733BC4DA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90713" y="12484100"/>
            <a:ext cx="10633075" cy="25922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76188" y="12484100"/>
            <a:ext cx="10634662" cy="25922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590DB9-1C3D-4DE2-A87D-F749C13A28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475" y="1730375"/>
            <a:ext cx="22680613" cy="72009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0475" y="9671050"/>
            <a:ext cx="11134725" cy="40306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0475" y="13701713"/>
            <a:ext cx="11134725" cy="24893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801600" y="9671050"/>
            <a:ext cx="11139488" cy="40306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801600" y="13701713"/>
            <a:ext cx="11139488" cy="2489358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172D4-5CF8-4515-81BA-D337F33A3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D42C5-87A3-4A85-B06B-C05E4A947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0073D-0EA2-41DB-BB25-3AF30A0C74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475" y="1720850"/>
            <a:ext cx="8291513" cy="73199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3613" y="1720850"/>
            <a:ext cx="14087475" cy="368744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60475" y="9040813"/>
            <a:ext cx="8291513" cy="295544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9E040C-DA17-4D40-90BE-AD0A3DF42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0300" y="30243463"/>
            <a:ext cx="15120938" cy="35702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940300" y="3860800"/>
            <a:ext cx="15120938" cy="259222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40300" y="33813750"/>
            <a:ext cx="15120938" cy="50704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4002AF-40EB-4CCB-BF1E-9C56A2D8DF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90713" y="3843338"/>
            <a:ext cx="21420137" cy="720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267" tIns="195134" rIns="390267" bIns="1951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90713" y="12484100"/>
            <a:ext cx="21420137" cy="259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267" tIns="195134" rIns="390267" bIns="1951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90713" y="39362063"/>
            <a:ext cx="5249862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267" tIns="195134" rIns="390267" bIns="195134" numCol="1" anchor="t" anchorCtr="0" compatLnSpc="1">
            <a:prstTxWarp prst="textNoShape">
              <a:avLst/>
            </a:prstTxWarp>
          </a:bodyPr>
          <a:lstStyle>
            <a:lvl1pPr>
              <a:defRPr sz="61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10600" y="39362063"/>
            <a:ext cx="7980363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267" tIns="195134" rIns="390267" bIns="195134" numCol="1" anchor="t" anchorCtr="0" compatLnSpc="1">
            <a:prstTxWarp prst="textNoShape">
              <a:avLst/>
            </a:prstTxWarp>
          </a:bodyPr>
          <a:lstStyle>
            <a:lvl1pPr algn="ctr">
              <a:defRPr sz="61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988" y="39362063"/>
            <a:ext cx="5249862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90267" tIns="195134" rIns="390267" bIns="195134" numCol="1" anchor="t" anchorCtr="0" compatLnSpc="1">
            <a:prstTxWarp prst="textNoShape">
              <a:avLst/>
            </a:prstTxWarp>
          </a:bodyPr>
          <a:lstStyle>
            <a:lvl1pPr algn="r">
              <a:defRPr sz="6100" b="0">
                <a:latin typeface="Times New Roman" pitchFamily="18" charset="0"/>
              </a:defRPr>
            </a:lvl1pPr>
          </a:lstStyle>
          <a:p>
            <a:pPr>
              <a:defRPr/>
            </a:pPr>
            <a:fld id="{61A8D1B6-ABE2-471E-90A4-457DC6D5F9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933450" y="8267700"/>
            <a:ext cx="7362825" cy="337327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8920163" y="8267700"/>
            <a:ext cx="7361237" cy="337327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16905288" y="8267700"/>
            <a:ext cx="7362825" cy="3373278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2pPr>
      <a:lvl3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3pPr>
      <a:lvl4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4pPr>
      <a:lvl5pPr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5pPr>
      <a:lvl6pPr marL="457200"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6pPr>
      <a:lvl7pPr marL="914400"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7pPr>
      <a:lvl8pPr marL="1371600"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8pPr>
      <a:lvl9pPr marL="1828800" algn="ctr" defTabSz="3898900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2"/>
          </a:solidFill>
          <a:latin typeface="Times New Roman" pitchFamily="18" charset="0"/>
        </a:defRPr>
      </a:lvl9pPr>
    </p:titleStyle>
    <p:bodyStyle>
      <a:lvl1pPr marL="1463675" indent="-1463675" algn="l" defTabSz="3898900" rtl="0" eaLnBrk="0" fontAlgn="base" hangingPunct="0">
        <a:spcBef>
          <a:spcPct val="20000"/>
        </a:spcBef>
        <a:spcAft>
          <a:spcPct val="0"/>
        </a:spcAft>
        <a:buChar char="•"/>
        <a:defRPr sz="13900">
          <a:solidFill>
            <a:schemeClr val="tx1"/>
          </a:solidFill>
          <a:latin typeface="+mn-lt"/>
          <a:ea typeface="+mn-ea"/>
          <a:cs typeface="+mn-cs"/>
        </a:defRPr>
      </a:lvl1pPr>
      <a:lvl2pPr marL="3173413" indent="-1223963" algn="l" defTabSz="3898900" rtl="0" eaLnBrk="0" fontAlgn="base" hangingPunct="0">
        <a:spcBef>
          <a:spcPct val="20000"/>
        </a:spcBef>
        <a:spcAft>
          <a:spcPct val="0"/>
        </a:spcAft>
        <a:buChar char="–"/>
        <a:defRPr sz="11800">
          <a:solidFill>
            <a:schemeClr val="tx1"/>
          </a:solidFill>
          <a:latin typeface="+mn-lt"/>
        </a:defRPr>
      </a:lvl2pPr>
      <a:lvl3pPr marL="4878388" indent="-979488" algn="l" defTabSz="3898900" rtl="0" eaLnBrk="0" fontAlgn="base" hangingPunct="0">
        <a:spcBef>
          <a:spcPct val="20000"/>
        </a:spcBef>
        <a:spcAft>
          <a:spcPct val="0"/>
        </a:spcAft>
        <a:buChar char="•"/>
        <a:defRPr sz="10200">
          <a:solidFill>
            <a:schemeClr val="tx1"/>
          </a:solidFill>
          <a:latin typeface="+mn-lt"/>
        </a:defRPr>
      </a:lvl3pPr>
      <a:lvl4pPr marL="6827838" indent="-971550" algn="l" defTabSz="3898900" rtl="0" eaLnBrk="0" fontAlgn="base" hangingPunct="0">
        <a:spcBef>
          <a:spcPct val="2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</a:defRPr>
      </a:lvl4pPr>
      <a:lvl5pPr marL="87836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5pPr>
      <a:lvl6pPr marL="92408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6pPr>
      <a:lvl7pPr marL="96980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7pPr>
      <a:lvl8pPr marL="101552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8pPr>
      <a:lvl9pPr marL="10612438" indent="-977900" algn="l" defTabSz="3898900" rtl="0" eaLnBrk="0" fontAlgn="base" hangingPunct="0">
        <a:spcBef>
          <a:spcPct val="20000"/>
        </a:spcBef>
        <a:spcAft>
          <a:spcPct val="0"/>
        </a:spcAft>
        <a:buChar char="»"/>
        <a:defRPr sz="8600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5" name="Text Box 1059"/>
          <p:cNvSpPr txBox="1">
            <a:spLocks noChangeArrowheads="1"/>
          </p:cNvSpPr>
          <p:nvPr/>
        </p:nvSpPr>
        <p:spPr bwMode="auto">
          <a:xfrm>
            <a:off x="-1" y="5511800"/>
            <a:ext cx="25201563" cy="2222499"/>
          </a:xfrm>
          <a:prstGeom prst="rect">
            <a:avLst/>
          </a:prstGeom>
          <a:solidFill>
            <a:srgbClr val="FFFFCC"/>
          </a:solidFill>
          <a:ln>
            <a:noFill/>
            <a:headEnd/>
            <a:tailEnd/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329945" tIns="329945" rIns="329945" bIns="329945" anchor="ctr"/>
          <a:lstStyle/>
          <a:p>
            <a:pPr algn="ctr" defTabSz="835025">
              <a:defRPr/>
            </a:pPr>
            <a:r>
              <a:rPr lang="th-TH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ชื่อผู้วิจัย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1*</a:t>
            </a:r>
            <a:r>
              <a:rPr lang="th-TH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ชื่อผู้วิจัย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 </a:t>
            </a:r>
            <a:r>
              <a:rPr lang="th-TH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และชื่อผู้วิจัย 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r>
              <a:rPr lang="th-TH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(ไม่ต้องมีคำนำหน้าชื่อ แต่ให้ระบุตำแหน่งทางวิชาการ)</a:t>
            </a:r>
          </a:p>
          <a:p>
            <a:pPr algn="ctr" defTabSz="835025">
              <a:defRPr/>
            </a:pPr>
            <a:r>
              <a:rPr lang="th-TH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คณะ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xxxx</a:t>
            </a:r>
            <a:r>
              <a:rPr lang="th-TH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 มหาวิทยาลัย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xxxx</a:t>
            </a:r>
            <a:r>
              <a:rPr lang="th-TH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en-US" sz="4400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 defTabSz="835025">
              <a:defRPr/>
            </a:pP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อีเมล์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aaa@aaa.com </a:t>
            </a:r>
            <a:r>
              <a:rPr lang="th-TH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โทรศัพท์</a:t>
            </a:r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en-US" sz="4400" dirty="0" err="1">
                <a:solidFill>
                  <a:schemeClr val="accent6">
                    <a:lumMod val="50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xxxxxxxx</a:t>
            </a:r>
            <a:endParaRPr lang="th-TH" sz="4400" dirty="0">
              <a:solidFill>
                <a:schemeClr val="accent6">
                  <a:lumMod val="50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53" name="Text Box 1030"/>
          <p:cNvSpPr txBox="1">
            <a:spLocks noChangeArrowheads="1"/>
          </p:cNvSpPr>
          <p:nvPr/>
        </p:nvSpPr>
        <p:spPr bwMode="auto">
          <a:xfrm>
            <a:off x="5513388" y="3086100"/>
            <a:ext cx="14706600" cy="2057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493875" tIns="824865" rIns="493875" bIns="493875"/>
          <a:lstStyle/>
          <a:p>
            <a:pPr algn="ctr"/>
            <a:r>
              <a:rPr lang="th-TH" sz="8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ชื่อเรื่อง </a:t>
            </a:r>
            <a:endParaRPr lang="en-US" sz="8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54" name="Rectangle 1081"/>
          <p:cNvSpPr>
            <a:spLocks noChangeArrowheads="1"/>
          </p:cNvSpPr>
          <p:nvPr/>
        </p:nvSpPr>
        <p:spPr bwMode="auto">
          <a:xfrm>
            <a:off x="0" y="0"/>
            <a:ext cx="25201563" cy="432054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2055" name="Text Box 1089"/>
          <p:cNvSpPr txBox="1">
            <a:spLocks noChangeArrowheads="1"/>
          </p:cNvSpPr>
          <p:nvPr/>
        </p:nvSpPr>
        <p:spPr bwMode="auto">
          <a:xfrm>
            <a:off x="712788" y="13525500"/>
            <a:ext cx="11503025" cy="1179513"/>
          </a:xfrm>
          <a:prstGeom prst="rect">
            <a:avLst/>
          </a:prstGeom>
          <a:solidFill>
            <a:srgbClr val="CC6600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53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วัตถุประสงค์ของการวิจัย</a:t>
            </a:r>
          </a:p>
        </p:txBody>
      </p:sp>
      <p:sp>
        <p:nvSpPr>
          <p:cNvPr id="2056" name="Text Box 1090"/>
          <p:cNvSpPr txBox="1">
            <a:spLocks noChangeArrowheads="1"/>
          </p:cNvSpPr>
          <p:nvPr/>
        </p:nvSpPr>
        <p:spPr bwMode="auto">
          <a:xfrm>
            <a:off x="788988" y="18097500"/>
            <a:ext cx="11503025" cy="1179513"/>
          </a:xfrm>
          <a:prstGeom prst="rect">
            <a:avLst/>
          </a:prstGeom>
          <a:solidFill>
            <a:srgbClr val="CC6600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53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วิธีดำเนินการวิจัย</a:t>
            </a:r>
          </a:p>
        </p:txBody>
      </p:sp>
      <p:sp>
        <p:nvSpPr>
          <p:cNvPr id="2057" name="Text Box 1129"/>
          <p:cNvSpPr txBox="1">
            <a:spLocks noChangeArrowheads="1"/>
          </p:cNvSpPr>
          <p:nvPr/>
        </p:nvSpPr>
        <p:spPr bwMode="auto">
          <a:xfrm>
            <a:off x="788988" y="29603700"/>
            <a:ext cx="11506200" cy="1179513"/>
          </a:xfrm>
          <a:prstGeom prst="rect">
            <a:avLst/>
          </a:prstGeom>
          <a:solidFill>
            <a:srgbClr val="CC6600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53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ผลการวิจัย</a:t>
            </a:r>
          </a:p>
        </p:txBody>
      </p:sp>
      <p:sp>
        <p:nvSpPr>
          <p:cNvPr id="2058" name="Text Box 1141"/>
          <p:cNvSpPr txBox="1">
            <a:spLocks noChangeArrowheads="1"/>
          </p:cNvSpPr>
          <p:nvPr/>
        </p:nvSpPr>
        <p:spPr bwMode="auto">
          <a:xfrm>
            <a:off x="12980988" y="15963900"/>
            <a:ext cx="11433175" cy="1179513"/>
          </a:xfrm>
          <a:prstGeom prst="rect">
            <a:avLst/>
          </a:prstGeom>
          <a:solidFill>
            <a:srgbClr val="CC6600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53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การอภิปรายผล</a:t>
            </a:r>
          </a:p>
        </p:txBody>
      </p:sp>
      <p:sp>
        <p:nvSpPr>
          <p:cNvPr id="2059" name="Text Box 1145"/>
          <p:cNvSpPr txBox="1">
            <a:spLocks noChangeArrowheads="1"/>
          </p:cNvSpPr>
          <p:nvPr/>
        </p:nvSpPr>
        <p:spPr bwMode="auto">
          <a:xfrm>
            <a:off x="12980988" y="30137100"/>
            <a:ext cx="11433175" cy="1179513"/>
          </a:xfrm>
          <a:prstGeom prst="rect">
            <a:avLst/>
          </a:prstGeom>
          <a:solidFill>
            <a:srgbClr val="CC6600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53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รายการอ้างอิง</a:t>
            </a:r>
          </a:p>
        </p:txBody>
      </p:sp>
      <p:sp>
        <p:nvSpPr>
          <p:cNvPr id="2060" name="Rectangle 11"/>
          <p:cNvSpPr>
            <a:spLocks noChangeArrowheads="1"/>
          </p:cNvSpPr>
          <p:nvPr/>
        </p:nvSpPr>
        <p:spPr bwMode="auto">
          <a:xfrm>
            <a:off x="3417888" y="13522325"/>
            <a:ext cx="18365787" cy="0"/>
          </a:xfrm>
          <a:prstGeom prst="rect">
            <a:avLst/>
          </a:prstGeom>
          <a:solidFill>
            <a:srgbClr val="FFC269"/>
          </a:solidFill>
          <a:ln w="9525" algn="ctr">
            <a:noFill/>
            <a:miter lim="800000"/>
            <a:headEnd/>
            <a:tailEnd/>
          </a:ln>
        </p:spPr>
        <p:txBody>
          <a:bodyPr wrap="none" lIns="330035" tIns="330035" rIns="330035" bIns="330035" anchor="ctr">
            <a:spAutoFit/>
          </a:bodyPr>
          <a:lstStyle/>
          <a:p>
            <a:endParaRPr lang="th-TH"/>
          </a:p>
        </p:txBody>
      </p:sp>
      <p:sp>
        <p:nvSpPr>
          <p:cNvPr id="2061" name="Rectangle 2069"/>
          <p:cNvSpPr>
            <a:spLocks noChangeArrowheads="1"/>
          </p:cNvSpPr>
          <p:nvPr/>
        </p:nvSpPr>
        <p:spPr bwMode="auto">
          <a:xfrm>
            <a:off x="2852738" y="18105438"/>
            <a:ext cx="19496087" cy="0"/>
          </a:xfrm>
          <a:prstGeom prst="rect">
            <a:avLst/>
          </a:prstGeom>
          <a:solidFill>
            <a:srgbClr val="FFC269"/>
          </a:solidFill>
          <a:ln w="9525" algn="ctr">
            <a:noFill/>
            <a:miter lim="800000"/>
            <a:headEnd/>
            <a:tailEnd/>
          </a:ln>
        </p:spPr>
        <p:txBody>
          <a:bodyPr wrap="none" lIns="330035" tIns="330035" rIns="330035" bIns="330035" anchor="ctr">
            <a:spAutoFit/>
          </a:bodyPr>
          <a:lstStyle/>
          <a:p>
            <a:endParaRPr lang="th-TH"/>
          </a:p>
        </p:txBody>
      </p:sp>
      <p:sp>
        <p:nvSpPr>
          <p:cNvPr id="2062" name="Rectangle 2182"/>
          <p:cNvSpPr>
            <a:spLocks noChangeArrowheads="1"/>
          </p:cNvSpPr>
          <p:nvPr/>
        </p:nvSpPr>
        <p:spPr bwMode="auto">
          <a:xfrm>
            <a:off x="2852738" y="18105438"/>
            <a:ext cx="19496087" cy="0"/>
          </a:xfrm>
          <a:prstGeom prst="rect">
            <a:avLst/>
          </a:prstGeom>
          <a:solidFill>
            <a:srgbClr val="FFC269"/>
          </a:solidFill>
          <a:ln w="9525" algn="ctr">
            <a:noFill/>
            <a:miter lim="800000"/>
            <a:headEnd/>
            <a:tailEnd/>
          </a:ln>
        </p:spPr>
        <p:txBody>
          <a:bodyPr wrap="none" lIns="330035" tIns="330035" rIns="330035" bIns="330035" anchor="ctr">
            <a:spAutoFit/>
          </a:bodyPr>
          <a:lstStyle/>
          <a:p>
            <a:endParaRPr lang="th-TH"/>
          </a:p>
        </p:txBody>
      </p:sp>
      <p:sp>
        <p:nvSpPr>
          <p:cNvPr id="2063" name="Line 2580"/>
          <p:cNvSpPr>
            <a:spLocks noChangeShapeType="1"/>
          </p:cNvSpPr>
          <p:nvPr/>
        </p:nvSpPr>
        <p:spPr bwMode="auto">
          <a:xfrm>
            <a:off x="11174413" y="34024888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lIns="330035" tIns="330035" rIns="330035" bIns="330035">
            <a:spAutoFit/>
          </a:bodyPr>
          <a:lstStyle/>
          <a:p>
            <a:endParaRPr lang="th-TH"/>
          </a:p>
        </p:txBody>
      </p:sp>
      <p:sp>
        <p:nvSpPr>
          <p:cNvPr id="2064" name="Line 2581"/>
          <p:cNvSpPr>
            <a:spLocks noChangeShapeType="1"/>
          </p:cNvSpPr>
          <p:nvPr/>
        </p:nvSpPr>
        <p:spPr bwMode="auto">
          <a:xfrm>
            <a:off x="11812588" y="3202940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 lIns="330035" tIns="330035" rIns="330035" bIns="330035">
            <a:spAutoFit/>
          </a:bodyPr>
          <a:lstStyle/>
          <a:p>
            <a:endParaRPr lang="th-TH"/>
          </a:p>
        </p:txBody>
      </p:sp>
      <p:sp>
        <p:nvSpPr>
          <p:cNvPr id="2065" name="Text Box 2996"/>
          <p:cNvSpPr txBox="1">
            <a:spLocks noChangeArrowheads="1"/>
          </p:cNvSpPr>
          <p:nvPr/>
        </p:nvSpPr>
        <p:spPr bwMode="auto">
          <a:xfrm>
            <a:off x="790575" y="42567225"/>
            <a:ext cx="11506200" cy="151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330035" tIns="330035" rIns="330035" bIns="330035">
            <a:spAutoFit/>
          </a:bodyPr>
          <a:lstStyle/>
          <a:p>
            <a:pPr algn="thaiDist" defTabSz="835025"/>
            <a:r>
              <a:rPr lang="th-TH" sz="2800"/>
              <a:t>    		</a:t>
            </a:r>
          </a:p>
          <a:p>
            <a:pPr algn="thaiDist" defTabSz="835025"/>
            <a:endParaRPr lang="th-TH" sz="2800"/>
          </a:p>
        </p:txBody>
      </p:sp>
      <p:sp>
        <p:nvSpPr>
          <p:cNvPr id="2066" name="Text Box 2997"/>
          <p:cNvSpPr txBox="1">
            <a:spLocks noChangeArrowheads="1"/>
          </p:cNvSpPr>
          <p:nvPr/>
        </p:nvSpPr>
        <p:spPr bwMode="auto">
          <a:xfrm>
            <a:off x="788988" y="8039100"/>
            <a:ext cx="11503025" cy="1179513"/>
          </a:xfrm>
          <a:prstGeom prst="rect">
            <a:avLst/>
          </a:prstGeom>
          <a:solidFill>
            <a:srgbClr val="CC6600"/>
          </a:solidFill>
          <a:ln>
            <a:noFill/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179950" tIns="179950" rIns="179950" bIns="179950">
            <a:spAutoFit/>
          </a:bodyPr>
          <a:lstStyle/>
          <a:p>
            <a:pPr defTabSz="835025">
              <a:spcBef>
                <a:spcPct val="50000"/>
              </a:spcBef>
            </a:pPr>
            <a:r>
              <a:rPr lang="th-TH" sz="5300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บทนำ</a:t>
            </a:r>
          </a:p>
        </p:txBody>
      </p:sp>
      <p:sp>
        <p:nvSpPr>
          <p:cNvPr id="2067" name="Text Box 3001"/>
          <p:cNvSpPr txBox="1">
            <a:spLocks noChangeArrowheads="1"/>
          </p:cNvSpPr>
          <p:nvPr/>
        </p:nvSpPr>
        <p:spPr bwMode="auto">
          <a:xfrm>
            <a:off x="636588" y="8953500"/>
            <a:ext cx="117348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31200" tIns="331200" rIns="331200" bIns="331200">
            <a:spAutoFit/>
          </a:bodyPr>
          <a:lstStyle/>
          <a:p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</a:t>
            </a: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77" name="TextBox 31"/>
          <p:cNvSpPr txBox="1">
            <a:spLocks noChangeArrowheads="1"/>
          </p:cNvSpPr>
          <p:nvPr/>
        </p:nvSpPr>
        <p:spPr bwMode="auto">
          <a:xfrm>
            <a:off x="13057188" y="31432500"/>
            <a:ext cx="11353800" cy="794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1950" indent="-361950">
              <a:defRPr sz="2900" b="1">
                <a:solidFill>
                  <a:schemeClr val="tx1"/>
                </a:solidFill>
                <a:latin typeface="FreesiaDSE" pitchFamily="34" charset="0"/>
                <a:cs typeface="FreesiaUPC" pitchFamily="34" charset="-34"/>
              </a:defRPr>
            </a:lvl1pPr>
            <a:lvl2pPr marL="742950" indent="-285750">
              <a:defRPr sz="2900" b="1">
                <a:solidFill>
                  <a:schemeClr val="tx1"/>
                </a:solidFill>
                <a:latin typeface="FreesiaDSE" pitchFamily="34" charset="0"/>
                <a:cs typeface="FreesiaUPC" pitchFamily="34" charset="-34"/>
              </a:defRPr>
            </a:lvl2pPr>
            <a:lvl3pPr marL="1143000" indent="-228600">
              <a:defRPr sz="2900" b="1">
                <a:solidFill>
                  <a:schemeClr val="tx1"/>
                </a:solidFill>
                <a:latin typeface="FreesiaDSE" pitchFamily="34" charset="0"/>
                <a:cs typeface="FreesiaUPC" pitchFamily="34" charset="-34"/>
              </a:defRPr>
            </a:lvl3pPr>
            <a:lvl4pPr marL="1600200" indent="-228600">
              <a:defRPr sz="2900" b="1">
                <a:solidFill>
                  <a:schemeClr val="tx1"/>
                </a:solidFill>
                <a:latin typeface="FreesiaDSE" pitchFamily="34" charset="0"/>
                <a:cs typeface="FreesiaUPC" pitchFamily="34" charset="-34"/>
              </a:defRPr>
            </a:lvl4pPr>
            <a:lvl5pPr marL="2057400" indent="-228600">
              <a:defRPr sz="2900" b="1">
                <a:solidFill>
                  <a:schemeClr val="tx1"/>
                </a:solidFill>
                <a:latin typeface="FreesiaDSE" pitchFamily="34" charset="0"/>
                <a:cs typeface="FreesiaUPC" pitchFamily="34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1"/>
                </a:solidFill>
                <a:latin typeface="FreesiaDSE" pitchFamily="34" charset="0"/>
                <a:cs typeface="FreesiaUPC" pitchFamily="34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1"/>
                </a:solidFill>
                <a:latin typeface="FreesiaDSE" pitchFamily="34" charset="0"/>
                <a:cs typeface="FreesiaUPC" pitchFamily="34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1"/>
                </a:solidFill>
                <a:latin typeface="FreesiaDSE" pitchFamily="34" charset="0"/>
                <a:cs typeface="FreesiaUPC" pitchFamily="34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 b="1">
                <a:solidFill>
                  <a:schemeClr val="tx1"/>
                </a:solidFill>
                <a:latin typeface="FreesiaDSE" pitchFamily="34" charset="0"/>
                <a:cs typeface="FreesiaUPC" pitchFamily="34" charset="-34"/>
              </a:defRPr>
            </a:lvl9pPr>
          </a:lstStyle>
          <a:p>
            <a:pPr>
              <a:defRPr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ตัวอย่างรายการอ้างอิง ยึดตามรูปแบบ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APA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(TH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Size 30)</a:t>
            </a:r>
          </a:p>
          <a:p>
            <a:pPr>
              <a:defRPr/>
            </a:pP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723900" indent="-723900">
              <a:defRPr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จรัส สุวรรณเวลา.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 (2553).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จุดบอดบนทางสู่ธรรมาภิบาล บทบาทของบอร์ดองค์การมหาชน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พิมพ์ครั้งที่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2). 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กรุงเทพฯ: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สำนักพิมพ์แห่งจุฬาลงกรณ์มหาวิทยาลัย.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</a:p>
          <a:p>
            <a:pPr marL="723900" indent="-723900">
              <a:defRPr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บุญเสริม บุญเจริญผล.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(2553).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จีดีพี อะไรกันหนักหนา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(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ออนไลน์).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เข้าถึงได้จาก: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http://www.jobpub.com/articles/showarticle.asp?id=630 [2553, 9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ตุลาคม].</a:t>
            </a: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723900" indent="-723900">
              <a:defRPr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ฟิสค์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ปีเตอร์.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 (2553).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ลูกค้าอัจฉริยะ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แปลจากเรื่อง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Customer genius (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วัฒนา มานะวิบูลย์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แปล).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กรุงเทพฯ: เนชั่นบุ๊คส์.</a:t>
            </a: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723900" indent="-723900">
              <a:defRPr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วงศ์เดือน ภานุวัฒนากูล และสุรพงษ์ ยิ้มละมัย.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 (2553).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อัตลักษณ์ของคนไทยเชื้อสายจีนในเมืองหาดใหญ่.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ศิลปศาสตร์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 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มหาวิทยาลัยสงขลานครินทร์ วิทยาเขตหาดใหญ่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, 2(1),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หน้า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26-41.</a:t>
            </a:r>
          </a:p>
          <a:p>
            <a:pPr marL="723900" indent="-723900">
              <a:defRPr/>
            </a:pP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Davis, Beverly M.  (2004). The impact of leadership on employee motivation (Online).  Available: http://www.lib.umi.com/digital dissertations/gateway/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fullcitation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&amp; abstract/AAT MQ89924  [2005, May 27].</a:t>
            </a:r>
          </a:p>
          <a:p>
            <a:pPr marL="723900" indent="-723900">
              <a:defRPr/>
            </a:pP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Morgan, Nigel, Pritchard, Annette, &amp; Pride, Roger. (2010). Destination branding: Creating the unique destination proposition.  London: Elsevier.</a:t>
            </a:r>
          </a:p>
          <a:p>
            <a:pPr marL="723900" indent="-723900">
              <a:defRPr/>
            </a:pP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Robinson, Peter (Ed.).  (2009). Operations management in the travel industry. Cambridge, MA: CAB International.</a:t>
            </a:r>
          </a:p>
        </p:txBody>
      </p:sp>
      <p:sp>
        <p:nvSpPr>
          <p:cNvPr id="37" name="Text Box 2995"/>
          <p:cNvSpPr txBox="1">
            <a:spLocks noChangeArrowheads="1"/>
          </p:cNvSpPr>
          <p:nvPr/>
        </p:nvSpPr>
        <p:spPr bwMode="auto">
          <a:xfrm>
            <a:off x="712788" y="19240500"/>
            <a:ext cx="11812587" cy="1016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29945" tIns="329945" rIns="329945" bIns="329945">
            <a:spAutoFit/>
          </a:bodyPr>
          <a:lstStyle/>
          <a:p>
            <a:pPr algn="just" defTabSz="835025">
              <a:lnSpc>
                <a:spcPct val="90000"/>
              </a:lnSpc>
              <a:defRPr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กลุ่มตัวอย่าง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:</a:t>
            </a: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defRPr/>
            </a:pP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</a:t>
            </a: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defRPr/>
            </a:pP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lnSpc>
                <a:spcPct val="90000"/>
              </a:lnSpc>
              <a:defRPr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ตัวแปรที่ใช้ในการวิจัย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:</a:t>
            </a: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lnSpc>
                <a:spcPct val="90000"/>
              </a:lnSpc>
              <a:defRPr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ตัวแปรต้น</a:t>
            </a: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lnSpc>
                <a:spcPct val="90000"/>
              </a:lnSpc>
              <a:defRPr/>
            </a:pP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 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</a:t>
            </a:r>
          </a:p>
          <a:p>
            <a:pPr algn="just" defTabSz="835025">
              <a:lnSpc>
                <a:spcPct val="90000"/>
              </a:lnSpc>
              <a:defRPr/>
            </a:pP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lnSpc>
                <a:spcPct val="90000"/>
              </a:lnSpc>
              <a:defRPr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ตัวแปรตาม</a:t>
            </a:r>
          </a:p>
          <a:p>
            <a:pPr algn="just" defTabSz="835025">
              <a:lnSpc>
                <a:spcPct val="90000"/>
              </a:lnSpc>
              <a:defRPr/>
            </a:pP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</a:t>
            </a:r>
          </a:p>
          <a:p>
            <a:pPr algn="just" defTabSz="835025">
              <a:lnSpc>
                <a:spcPct val="90000"/>
              </a:lnSpc>
              <a:defRPr/>
            </a:pP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lnSpc>
                <a:spcPct val="90000"/>
              </a:lnSpc>
              <a:defRPr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สมมติฐานในการวิจัย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:</a:t>
            </a:r>
          </a:p>
          <a:p>
            <a:pPr algn="just">
              <a:defRPr/>
            </a:pP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 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</a:t>
            </a:r>
          </a:p>
          <a:p>
            <a:pPr algn="just">
              <a:defRPr/>
            </a:pPr>
            <a:endParaRPr lang="en-GB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lnSpc>
                <a:spcPct val="90000"/>
              </a:lnSpc>
              <a:defRPr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เครื่องมือที่ใช้ในการวิจัย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:</a:t>
            </a:r>
          </a:p>
          <a:p>
            <a:pPr marL="514350" indent="-514350" algn="just" defTabSz="835025">
              <a:lnSpc>
                <a:spcPct val="90000"/>
              </a:lnSpc>
              <a:defRPr/>
            </a:pP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	  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</a:t>
            </a:r>
          </a:p>
          <a:p>
            <a:pPr marL="514350" indent="-514350" algn="just" defTabSz="835025">
              <a:lnSpc>
                <a:spcPct val="90000"/>
              </a:lnSpc>
              <a:defRPr/>
            </a:pP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14350" indent="-514350" algn="just" defTabSz="835025">
              <a:lnSpc>
                <a:spcPct val="90000"/>
              </a:lnSpc>
              <a:defRPr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การเก็บรวบรวมข้อมูล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:</a:t>
            </a: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defRPr/>
            </a:pP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  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 </a:t>
            </a:r>
          </a:p>
          <a:p>
            <a:pPr algn="just" defTabSz="835025">
              <a:lnSpc>
                <a:spcPct val="90000"/>
              </a:lnSpc>
              <a:defRPr/>
            </a:pP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just" defTabSz="835025">
              <a:lnSpc>
                <a:spcPct val="90000"/>
              </a:lnSpc>
              <a:defRPr/>
            </a:pPr>
            <a: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การวิเคราะห์ข้อมูล</a:t>
            </a:r>
            <a:r>
              <a:rPr lang="en-US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:</a:t>
            </a:r>
            <a:endParaRPr lang="th-TH" sz="3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14350" indent="-514350" algn="just">
              <a:defRPr/>
            </a:pP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       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</a:t>
            </a:r>
          </a:p>
        </p:txBody>
      </p:sp>
      <p:sp>
        <p:nvSpPr>
          <p:cNvPr id="2070" name="Text Box 3001"/>
          <p:cNvSpPr txBox="1">
            <a:spLocks noChangeArrowheads="1"/>
          </p:cNvSpPr>
          <p:nvPr/>
        </p:nvSpPr>
        <p:spPr bwMode="auto">
          <a:xfrm>
            <a:off x="636588" y="14592300"/>
            <a:ext cx="117348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31200" tIns="331200" rIns="331200" bIns="331200">
            <a:spAutoFit/>
          </a:bodyPr>
          <a:lstStyle/>
          <a:p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</a:t>
            </a: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71" name="Text Box 3001"/>
          <p:cNvSpPr txBox="1">
            <a:spLocks noChangeArrowheads="1"/>
          </p:cNvSpPr>
          <p:nvPr/>
        </p:nvSpPr>
        <p:spPr bwMode="auto">
          <a:xfrm>
            <a:off x="636588" y="31584900"/>
            <a:ext cx="117348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31200" tIns="331200" rIns="331200" bIns="331200">
            <a:spAutoFit/>
          </a:bodyPr>
          <a:lstStyle/>
          <a:p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รายงานค่าสถิติหลังจุดทศนิยม 2 ตำแหน่ง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72" name="Text Box 3001"/>
          <p:cNvSpPr txBox="1">
            <a:spLocks noChangeArrowheads="1"/>
          </p:cNvSpPr>
          <p:nvPr/>
        </p:nvSpPr>
        <p:spPr bwMode="auto">
          <a:xfrm>
            <a:off x="12828588" y="17030700"/>
            <a:ext cx="117348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31200" tIns="331200" rIns="331200" bIns="331200">
            <a:spAutoFit/>
          </a:bodyPr>
          <a:lstStyle/>
          <a:p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……….. TH </a:t>
            </a:r>
            <a:r>
              <a:rPr lang="en-US" sz="3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SarabunPSK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Font (Size 30)……………. </a:t>
            </a:r>
            <a:endParaRPr lang="th-TH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2" name="Table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5020668"/>
              </p:ext>
            </p:extLst>
          </p:nvPr>
        </p:nvGraphicFramePr>
        <p:xfrm>
          <a:off x="13209588" y="10248900"/>
          <a:ext cx="11125200" cy="3200400"/>
        </p:xfrm>
        <a:graphic>
          <a:graphicData uri="http://schemas.openxmlformats.org/drawingml/2006/table">
            <a:tbl>
              <a:tblPr/>
              <a:tblGrid>
                <a:gridCol w="3230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85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75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27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55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302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3000" b="1" dirty="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แหล่งความแปรปรวน</a:t>
                      </a:r>
                      <a:endParaRPr lang="en-US" sz="3000" dirty="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i="1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df</a:t>
                      </a:r>
                      <a:endParaRPr lang="en-US" sz="300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i="1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SS</a:t>
                      </a:r>
                      <a:endParaRPr lang="en-US" sz="300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i="1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MS</a:t>
                      </a:r>
                      <a:endParaRPr lang="en-US" sz="300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b="1" i="1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F</a:t>
                      </a:r>
                      <a:endParaRPr lang="en-US" sz="300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19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Subjects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148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32644.89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220.57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0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3000" dirty="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เพศ</a:t>
                      </a:r>
                      <a:endParaRPr lang="en-US" sz="3000" dirty="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1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1266.72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1266.72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5.74*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3000" dirty="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สถานการณ์</a:t>
                      </a:r>
                      <a:endParaRPr lang="en-US" sz="3000" dirty="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 dirty="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287.44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143.72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11.52***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588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3000" dirty="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เพศ * สถานการณ์</a:t>
                      </a:r>
                      <a:endParaRPr lang="en-US" sz="3000" dirty="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46.19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23.10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1.85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8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ความคลาดเคลื่อน</a:t>
                      </a:r>
                      <a:endParaRPr lang="en-US" sz="300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296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3693.70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12.48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รวม</a:t>
                      </a:r>
                      <a:endParaRPr lang="en-US" sz="300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449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000">
                          <a:latin typeface="TH SarabunPSK" panose="020B0500040200020003" pitchFamily="34" charset="-34"/>
                          <a:ea typeface="Times New Roman"/>
                          <a:cs typeface="TH SarabunPSK" panose="020B0500040200020003" pitchFamily="34" charset="-34"/>
                        </a:rPr>
                        <a:t>37938.94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000" dirty="0">
                        <a:latin typeface="TH SarabunPSK" panose="020B0500040200020003" pitchFamily="34" charset="-34"/>
                        <a:ea typeface="Times New Roman"/>
                        <a:cs typeface="TH SarabunPSK" panose="020B0500040200020003" pitchFamily="34" charset="-34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113" name="Text Box 3001"/>
          <p:cNvSpPr txBox="1">
            <a:spLocks noChangeArrowheads="1"/>
          </p:cNvSpPr>
          <p:nvPr/>
        </p:nvSpPr>
        <p:spPr bwMode="auto">
          <a:xfrm>
            <a:off x="12904788" y="8039100"/>
            <a:ext cx="11734800" cy="251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31200" tIns="331200" rIns="331200" bIns="331200">
            <a:spAutoFit/>
          </a:bodyPr>
          <a:lstStyle/>
          <a:p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ตาราง 1 (ตัวอย่าง)</a:t>
            </a: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0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ผลการวิเคราะห์ความแปรปรวนแบบสองทาง</a:t>
            </a:r>
            <a:r>
              <a:rPr lang="en-US" sz="30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(Two-Way Analysis of Variance)</a:t>
            </a:r>
            <a:r>
              <a:rPr lang="th-TH" sz="30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เพื่อศึกษาปฏิสัมพันธ์ระหว่างเพศกับสถานการณ์ที่ก่อให้เกิดความขัดแย้งต่อการแสดงพฤติกรรมก้าวร้าวต่อคู่รักโดยรวมของวัยรุ่นตอนปลายที่มีระดับการควบคุมตนเองต่ำ </a:t>
            </a:r>
            <a:r>
              <a:rPr lang="en-US" sz="30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(N = 150)</a:t>
            </a:r>
          </a:p>
        </p:txBody>
      </p:sp>
      <p:sp>
        <p:nvSpPr>
          <p:cNvPr id="2114" name="Text Box 3001"/>
          <p:cNvSpPr txBox="1">
            <a:spLocks noChangeArrowheads="1"/>
          </p:cNvSpPr>
          <p:nvPr/>
        </p:nvSpPr>
        <p:spPr bwMode="auto">
          <a:xfrm>
            <a:off x="12904788" y="13525500"/>
            <a:ext cx="11734800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31200" tIns="331200" rIns="331200" bIns="331200">
            <a:spAutoFit/>
          </a:bodyPr>
          <a:lstStyle/>
          <a:p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en-US" sz="30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p 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&lt; .05, 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*** </a:t>
            </a:r>
            <a:r>
              <a:rPr lang="en-US" sz="30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p</a:t>
            </a:r>
            <a:r>
              <a:rPr lang="en-US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&lt; .</a:t>
            </a:r>
            <a:r>
              <a:rPr lang="th-TH" sz="3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001</a:t>
            </a:r>
            <a:endParaRPr lang="en-US" sz="3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115" name="Rectangle 1"/>
          <p:cNvSpPr>
            <a:spLocks noChangeArrowheads="1"/>
          </p:cNvSpPr>
          <p:nvPr/>
        </p:nvSpPr>
        <p:spPr bwMode="auto">
          <a:xfrm>
            <a:off x="1588" y="41922700"/>
            <a:ext cx="25201562" cy="12820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 algn="ctr">
            <a:noFill/>
            <a:round/>
            <a:headEnd/>
            <a:tailEnd/>
          </a:ln>
        </p:spPr>
        <p:txBody>
          <a:bodyPr lIns="330035" tIns="330035" rIns="330035" bIns="330035">
            <a:spAutoFit/>
          </a:bodyPr>
          <a:lstStyle/>
          <a:p>
            <a:pPr algn="ctr">
              <a:defRPr/>
            </a:pP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การประชุมวิชาการระดับชาติและนานาชาติ ครั้งที่ ๑๓  "งานวิชาการรับใช้สังคม" มหาวิทยาลัยหัวเฉียวเฉลิมพระเกียรติ</a:t>
            </a:r>
            <a:endParaRPr lang="en-US" sz="4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117" name="Rectangle 3"/>
          <p:cNvSpPr>
            <a:spLocks noChangeArrowheads="1"/>
          </p:cNvSpPr>
          <p:nvPr/>
        </p:nvSpPr>
        <p:spPr bwMode="auto">
          <a:xfrm>
            <a:off x="8104188" y="1104900"/>
            <a:ext cx="4762500" cy="1981200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lIns="330035" tIns="330035" rIns="330035" bIns="330035">
            <a:spAutoFit/>
          </a:bodyPr>
          <a:lstStyle/>
          <a:p>
            <a:pPr defTabSz="835025"/>
            <a:endParaRPr lang="th-TH"/>
          </a:p>
        </p:txBody>
      </p:sp>
      <p:sp>
        <p:nvSpPr>
          <p:cNvPr id="6" name="Rectangle 5"/>
          <p:cNvSpPr/>
          <p:nvPr/>
        </p:nvSpPr>
        <p:spPr bwMode="auto">
          <a:xfrm>
            <a:off x="20524788" y="452438"/>
            <a:ext cx="3201987" cy="2698750"/>
          </a:xfrm>
          <a:prstGeom prst="rect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330035" tIns="330035" rIns="330035" bIns="330035">
            <a:spAutoFit/>
          </a:bodyPr>
          <a:lstStyle/>
          <a:p>
            <a:pPr algn="ctr" defTabSz="835025">
              <a:defRPr/>
            </a:pPr>
            <a:r>
              <a:rPr lang="th-TH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ตราประจำสถาบันของท่าน </a:t>
            </a:r>
            <a:r>
              <a:rPr lang="en-US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th-TH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ถ้ามี</a:t>
            </a:r>
            <a:r>
              <a:rPr lang="en-US" sz="4400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endParaRPr lang="th-TH" sz="4400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6191249" y="730363"/>
            <a:ext cx="13191332" cy="2143843"/>
          </a:xfrm>
          <a:prstGeom prst="rect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lIns="330035" tIns="330035" rIns="330035" bIns="330035">
            <a:spAutoFit/>
          </a:bodyPr>
          <a:lstStyle/>
          <a:p>
            <a:pPr algn="ctr">
              <a:defRPr/>
            </a:pP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การประชุมวิชาการระดับชาติและนานาชาติ ครั้งที่ 1</a:t>
            </a:r>
            <a:r>
              <a:rPr lang="en-US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endParaRPr lang="th-TH" sz="4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defRPr/>
            </a:pPr>
            <a:r>
              <a:rPr lang="th-TH" sz="4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มหาวิทยาลัยหัวเฉียวเฉลิมพระเกียรติ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49" y="268288"/>
            <a:ext cx="4265612" cy="48749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30035" tIns="330035" rIns="330035" bIns="330035" numCol="1" anchor="t" anchorCtr="0" compatLnSpc="1">
        <a:prstTxWarp prst="textNoShape">
          <a:avLst/>
        </a:prstTxWarp>
        <a:spAutoFit/>
      </a:bodyPr>
      <a:lstStyle>
        <a:defPPr marL="0" marR="0" indent="0" algn="l" defTabSz="8350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eesiaDSE" pitchFamily="34" charset="0"/>
            <a:cs typeface="FreesiaUPC" pitchFamily="34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30035" tIns="330035" rIns="330035" bIns="330035" numCol="1" anchor="t" anchorCtr="0" compatLnSpc="1">
        <a:prstTxWarp prst="textNoShape">
          <a:avLst/>
        </a:prstTxWarp>
        <a:spAutoFit/>
      </a:bodyPr>
      <a:lstStyle>
        <a:defPPr marL="0" marR="0" indent="0" algn="l" defTabSz="835025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9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eesiaDSE" pitchFamily="34" charset="0"/>
            <a:cs typeface="FreesiaUPC" pitchFamily="34" charset="-34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5652</TotalTime>
  <Words>610</Words>
  <Application>Microsoft Office PowerPoint</Application>
  <PresentationFormat>Custom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FreesiaDSE</vt:lpstr>
      <vt:lpstr>TH SarabunPSK</vt:lpstr>
      <vt:lpstr>Times New Roman</vt:lpstr>
      <vt:lpstr>Blank Presentation</vt:lpstr>
      <vt:lpstr>PowerPoint Presentation</vt:lpstr>
    </vt:vector>
  </TitlesOfParts>
  <Company>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Medical Illustration Unit</dc:creator>
  <cp:lastModifiedBy>ปัทมา  คงทอง</cp:lastModifiedBy>
  <cp:revision>445</cp:revision>
  <cp:lastPrinted>1999-09-02T07:14:05Z</cp:lastPrinted>
  <dcterms:created xsi:type="dcterms:W3CDTF">1997-10-24T05:44:18Z</dcterms:created>
  <dcterms:modified xsi:type="dcterms:W3CDTF">2026-03-30T09:02:10Z</dcterms:modified>
</cp:coreProperties>
</file>